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2" r:id="rId2"/>
    <p:sldId id="263" r:id="rId3"/>
    <p:sldId id="264" r:id="rId4"/>
    <p:sldId id="265" r:id="rId5"/>
    <p:sldId id="266" r:id="rId6"/>
    <p:sldId id="267" r:id="rId7"/>
    <p:sldId id="268" r:id="rId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750B"/>
    <a:srgbClr val="E7EC14"/>
    <a:srgbClr val="FFBE0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6E505-51A5-4608-9882-8876EE6E90B9}" type="datetimeFigureOut">
              <a:rPr lang="ko-KR" altLang="en-US" smtClean="0"/>
              <a:t>2019-06-03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C7A3C-EA59-4518-909E-7B3F961F6A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38681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6E505-51A5-4608-9882-8876EE6E90B9}" type="datetimeFigureOut">
              <a:rPr lang="ko-KR" altLang="en-US" smtClean="0"/>
              <a:t>2019-06-03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C7A3C-EA59-4518-909E-7B3F961F6A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37190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6E505-51A5-4608-9882-8876EE6E90B9}" type="datetimeFigureOut">
              <a:rPr lang="ko-KR" altLang="en-US" smtClean="0"/>
              <a:t>2019-06-03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C7A3C-EA59-4518-909E-7B3F961F6A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6149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6E505-51A5-4608-9882-8876EE6E90B9}" type="datetimeFigureOut">
              <a:rPr lang="ko-KR" altLang="en-US" smtClean="0"/>
              <a:t>2019-06-03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C7A3C-EA59-4518-909E-7B3F961F6A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71767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6E505-51A5-4608-9882-8876EE6E90B9}" type="datetimeFigureOut">
              <a:rPr lang="ko-KR" altLang="en-US" smtClean="0"/>
              <a:t>2019-06-03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C7A3C-EA59-4518-909E-7B3F961F6A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09594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6E505-51A5-4608-9882-8876EE6E90B9}" type="datetimeFigureOut">
              <a:rPr lang="ko-KR" altLang="en-US" smtClean="0"/>
              <a:t>2019-06-03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C7A3C-EA59-4518-909E-7B3F961F6A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64215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6E505-51A5-4608-9882-8876EE6E90B9}" type="datetimeFigureOut">
              <a:rPr lang="ko-KR" altLang="en-US" smtClean="0"/>
              <a:t>2019-06-03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C7A3C-EA59-4518-909E-7B3F961F6A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89281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6E505-51A5-4608-9882-8876EE6E90B9}" type="datetimeFigureOut">
              <a:rPr lang="ko-KR" altLang="en-US" smtClean="0"/>
              <a:t>2019-06-03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C7A3C-EA59-4518-909E-7B3F961F6A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55145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6E505-51A5-4608-9882-8876EE6E90B9}" type="datetimeFigureOut">
              <a:rPr lang="ko-KR" altLang="en-US" smtClean="0"/>
              <a:t>2019-06-03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C7A3C-EA59-4518-909E-7B3F961F6A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60411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6E505-51A5-4608-9882-8876EE6E90B9}" type="datetimeFigureOut">
              <a:rPr lang="ko-KR" altLang="en-US" smtClean="0"/>
              <a:t>2019-06-03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C7A3C-EA59-4518-909E-7B3F961F6A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48537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6E505-51A5-4608-9882-8876EE6E90B9}" type="datetimeFigureOut">
              <a:rPr lang="ko-KR" altLang="en-US" smtClean="0"/>
              <a:t>2019-06-03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C7A3C-EA59-4518-909E-7B3F961F6A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5484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A6E505-51A5-4608-9882-8876EE6E90B9}" type="datetimeFigureOut">
              <a:rPr lang="ko-KR" altLang="en-US" smtClean="0"/>
              <a:t>2019-06-03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5C7A3C-EA59-4518-909E-7B3F961F6A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79863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microsoft.com/office/2007/relationships/hdphoto" Target="../media/hdphoto1.wdp"/><Relationship Id="rId7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jpeg"/><Relationship Id="rId3" Type="http://schemas.openxmlformats.org/officeDocument/2006/relationships/image" Target="../media/image9.jpe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image" Target="../media/image8.jpeg"/><Relationship Id="rId16" Type="http://schemas.openxmlformats.org/officeDocument/2006/relationships/image" Target="../media/image2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jpeg"/><Relationship Id="rId11" Type="http://schemas.openxmlformats.org/officeDocument/2006/relationships/image" Target="../media/image17.jpeg"/><Relationship Id="rId5" Type="http://schemas.openxmlformats.org/officeDocument/2006/relationships/image" Target="../media/image11.jpeg"/><Relationship Id="rId15" Type="http://schemas.openxmlformats.org/officeDocument/2006/relationships/image" Target="../media/image21.jpeg"/><Relationship Id="rId10" Type="http://schemas.openxmlformats.org/officeDocument/2006/relationships/image" Target="../media/image16.jpeg"/><Relationship Id="rId4" Type="http://schemas.openxmlformats.org/officeDocument/2006/relationships/image" Target="../media/image10.jpeg"/><Relationship Id="rId9" Type="http://schemas.openxmlformats.org/officeDocument/2006/relationships/image" Target="../media/image15.jpeg"/><Relationship Id="rId14" Type="http://schemas.openxmlformats.org/officeDocument/2006/relationships/image" Target="../media/image20.jpe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jpeg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eg"/><Relationship Id="rId3" Type="http://schemas.microsoft.com/office/2007/relationships/hdphoto" Target="../media/hdphoto1.wdp"/><Relationship Id="rId7" Type="http://schemas.openxmlformats.org/officeDocument/2006/relationships/image" Target="../media/image29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10" Type="http://schemas.openxmlformats.org/officeDocument/2006/relationships/image" Target="../media/image1.png"/><Relationship Id="rId4" Type="http://schemas.openxmlformats.org/officeDocument/2006/relationships/image" Target="../media/image15.jpeg"/><Relationship Id="rId9" Type="http://schemas.openxmlformats.org/officeDocument/2006/relationships/image" Target="../media/image31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eg"/><Relationship Id="rId13" Type="http://schemas.openxmlformats.org/officeDocument/2006/relationships/image" Target="../media/image37.png"/><Relationship Id="rId18" Type="http://schemas.openxmlformats.org/officeDocument/2006/relationships/image" Target="../media/image42.jpeg"/><Relationship Id="rId3" Type="http://schemas.microsoft.com/office/2007/relationships/hdphoto" Target="../media/hdphoto1.wdp"/><Relationship Id="rId21" Type="http://schemas.openxmlformats.org/officeDocument/2006/relationships/image" Target="../media/image45.jpeg"/><Relationship Id="rId7" Type="http://schemas.microsoft.com/office/2007/relationships/hdphoto" Target="../media/hdphoto2.wdp"/><Relationship Id="rId12" Type="http://schemas.openxmlformats.org/officeDocument/2006/relationships/image" Target="../media/image36.jpeg"/><Relationship Id="rId17" Type="http://schemas.openxmlformats.org/officeDocument/2006/relationships/image" Target="../media/image41.jpeg"/><Relationship Id="rId2" Type="http://schemas.openxmlformats.org/officeDocument/2006/relationships/image" Target="../media/image4.png"/><Relationship Id="rId16" Type="http://schemas.openxmlformats.org/officeDocument/2006/relationships/image" Target="../media/image40.jpeg"/><Relationship Id="rId20" Type="http://schemas.openxmlformats.org/officeDocument/2006/relationships/image" Target="../media/image44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35.jpeg"/><Relationship Id="rId24" Type="http://schemas.openxmlformats.org/officeDocument/2006/relationships/image" Target="../media/image48.png"/><Relationship Id="rId5" Type="http://schemas.openxmlformats.org/officeDocument/2006/relationships/image" Target="../media/image1.png"/><Relationship Id="rId15" Type="http://schemas.openxmlformats.org/officeDocument/2006/relationships/image" Target="../media/image39.png"/><Relationship Id="rId23" Type="http://schemas.openxmlformats.org/officeDocument/2006/relationships/image" Target="../media/image47.jpeg"/><Relationship Id="rId10" Type="http://schemas.openxmlformats.org/officeDocument/2006/relationships/image" Target="../media/image34.jpeg"/><Relationship Id="rId19" Type="http://schemas.openxmlformats.org/officeDocument/2006/relationships/image" Target="../media/image43.gif"/><Relationship Id="rId4" Type="http://schemas.openxmlformats.org/officeDocument/2006/relationships/image" Target="../media/image5.png"/><Relationship Id="rId9" Type="http://schemas.openxmlformats.org/officeDocument/2006/relationships/image" Target="../media/image33.jpeg"/><Relationship Id="rId14" Type="http://schemas.openxmlformats.org/officeDocument/2006/relationships/image" Target="../media/image38.jpeg"/><Relationship Id="rId22" Type="http://schemas.openxmlformats.org/officeDocument/2006/relationships/image" Target="../media/image46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그림 248"/>
          <p:cNvPicPr>
            <a:picLocks noChangeAspect="1"/>
          </p:cNvPicPr>
          <p:nvPr/>
        </p:nvPicPr>
        <p:blipFill rotWithShape="1">
          <a:blip r:embed="rId2"/>
          <a:srcRect l="15937" t="7253" r="14120" b="7253"/>
          <a:stretch/>
        </p:blipFill>
        <p:spPr>
          <a:xfrm>
            <a:off x="5163610" y="5237537"/>
            <a:ext cx="482735" cy="708429"/>
          </a:xfrm>
          <a:prstGeom prst="rect">
            <a:avLst/>
          </a:prstGeom>
        </p:spPr>
      </p:pic>
      <p:sp>
        <p:nvSpPr>
          <p:cNvPr id="67" name="제목 1"/>
          <p:cNvSpPr txBox="1">
            <a:spLocks/>
          </p:cNvSpPr>
          <p:nvPr/>
        </p:nvSpPr>
        <p:spPr>
          <a:xfrm>
            <a:off x="0" y="1"/>
            <a:ext cx="12192000" cy="7331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2000" dirty="0" smtClean="0"/>
              <a:t>소풍을 간 곰 형제 </a:t>
            </a:r>
            <a:r>
              <a:rPr lang="en-US" altLang="ko-KR" sz="2000" dirty="0" smtClean="0"/>
              <a:t>- </a:t>
            </a:r>
            <a:r>
              <a:rPr lang="ko-KR" altLang="en-US" sz="2000" smtClean="0"/>
              <a:t>사이즈</a:t>
            </a:r>
            <a:endParaRPr lang="ko-KR" altLang="en-US" sz="2000" dirty="0"/>
          </a:p>
        </p:txBody>
      </p:sp>
      <p:sp>
        <p:nvSpPr>
          <p:cNvPr id="68" name="내용 개체 틀 2"/>
          <p:cNvSpPr txBox="1">
            <a:spLocks/>
          </p:cNvSpPr>
          <p:nvPr/>
        </p:nvSpPr>
        <p:spPr>
          <a:xfrm>
            <a:off x="0" y="733167"/>
            <a:ext cx="12192000" cy="107740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000" dirty="0" smtClean="0"/>
              <a:t>2</a:t>
            </a:r>
            <a:r>
              <a:rPr lang="ko-KR" altLang="en-US" sz="1000" smtClean="0"/>
              <a:t>족 보행으로 이동을 하는 곰</a:t>
            </a:r>
            <a:endParaRPr lang="en-US" altLang="ko-KR" sz="1000" dirty="0" smtClean="0"/>
          </a:p>
          <a:p>
            <a:r>
              <a:rPr lang="ko-KR" altLang="en-US" sz="1000" dirty="0" smtClean="0"/>
              <a:t>형 곰은 기존 펭귄에 비해 살짝 큰 정도이고</a:t>
            </a:r>
            <a:r>
              <a:rPr lang="en-US" altLang="ko-KR" sz="1000" dirty="0" smtClean="0"/>
              <a:t>, </a:t>
            </a:r>
            <a:r>
              <a:rPr lang="ko-KR" altLang="en-US" sz="1000" smtClean="0"/>
              <a:t>동생 곰은 기존 펭귄에 비해 </a:t>
            </a:r>
            <a:r>
              <a:rPr lang="en-US" altLang="ko-KR" sz="1000" dirty="0" smtClean="0"/>
              <a:t>2/3 </a:t>
            </a:r>
            <a:r>
              <a:rPr lang="ko-KR" altLang="en-US" sz="1000" smtClean="0"/>
              <a:t>정도 크기가 된다</a:t>
            </a:r>
            <a:r>
              <a:rPr lang="en-US" altLang="ko-KR" sz="1000" dirty="0" smtClean="0"/>
              <a:t>.</a:t>
            </a:r>
          </a:p>
          <a:p>
            <a:r>
              <a:rPr lang="ko-KR" altLang="en-US" sz="1000" dirty="0" smtClean="0"/>
              <a:t>형 곰은 펭귄과 동일한 넓이를 가지고 있고</a:t>
            </a:r>
            <a:r>
              <a:rPr lang="en-US" altLang="ko-KR" sz="1000" dirty="0" smtClean="0"/>
              <a:t>,</a:t>
            </a:r>
            <a:r>
              <a:rPr lang="ko-KR" altLang="en-US" sz="1000" smtClean="0"/>
              <a:t> 동생 곰은 기존 펭귀에 비해 </a:t>
            </a:r>
            <a:r>
              <a:rPr lang="en-US" altLang="ko-KR" sz="1000" dirty="0" smtClean="0"/>
              <a:t>2/3 </a:t>
            </a:r>
            <a:r>
              <a:rPr lang="ko-KR" altLang="en-US" sz="1000" smtClean="0"/>
              <a:t>정도 넓이를 가지고 있다</a:t>
            </a:r>
            <a:r>
              <a:rPr lang="en-US" altLang="ko-KR" sz="1000" dirty="0" smtClean="0"/>
              <a:t>.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219075" y="2086110"/>
            <a:ext cx="4204179" cy="4381918"/>
            <a:chOff x="-9526" y="1400310"/>
            <a:chExt cx="5042845" cy="5256040"/>
          </a:xfrm>
        </p:grpSpPr>
        <p:pic>
          <p:nvPicPr>
            <p:cNvPr id="232" name="Picture 2" descr="ê³°ëì´ í¸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776" y="4921006"/>
              <a:ext cx="790297" cy="13685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2" descr="ê³°ëì´ í¸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10721" y="2855765"/>
              <a:ext cx="790297" cy="13685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6" name="그림 6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0074" y="1400310"/>
              <a:ext cx="1436771" cy="2911072"/>
            </a:xfrm>
            <a:prstGeom prst="rect">
              <a:avLst/>
            </a:prstGeom>
          </p:spPr>
        </p:pic>
        <p:cxnSp>
          <p:nvCxnSpPr>
            <p:cNvPr id="70" name="직선 연결선 69"/>
            <p:cNvCxnSpPr/>
            <p:nvPr/>
          </p:nvCxnSpPr>
          <p:spPr>
            <a:xfrm>
              <a:off x="0" y="4224296"/>
              <a:ext cx="5033319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84" name="직선 연결선 183"/>
            <p:cNvCxnSpPr/>
            <p:nvPr/>
          </p:nvCxnSpPr>
          <p:spPr>
            <a:xfrm>
              <a:off x="-9526" y="2931966"/>
              <a:ext cx="5042845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32" name="직선 연결선 331"/>
            <p:cNvCxnSpPr/>
            <p:nvPr/>
          </p:nvCxnSpPr>
          <p:spPr>
            <a:xfrm>
              <a:off x="1287771" y="1828800"/>
              <a:ext cx="0" cy="481739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33" name="직선 연결선 332"/>
            <p:cNvCxnSpPr/>
            <p:nvPr/>
          </p:nvCxnSpPr>
          <p:spPr>
            <a:xfrm>
              <a:off x="746116" y="1838960"/>
              <a:ext cx="0" cy="481739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33" name="직선 연결선 232"/>
            <p:cNvCxnSpPr/>
            <p:nvPr/>
          </p:nvCxnSpPr>
          <p:spPr>
            <a:xfrm>
              <a:off x="-9526" y="3062246"/>
              <a:ext cx="5033319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243" name="그림 24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7969" y="2086110"/>
            <a:ext cx="1197824" cy="2426937"/>
          </a:xfrm>
          <a:prstGeom prst="rect">
            <a:avLst/>
          </a:prstGeom>
        </p:spPr>
      </p:pic>
      <p:cxnSp>
        <p:nvCxnSpPr>
          <p:cNvPr id="244" name="직선 연결선 243"/>
          <p:cNvCxnSpPr/>
          <p:nvPr/>
        </p:nvCxnSpPr>
        <p:spPr>
          <a:xfrm>
            <a:off x="4547714" y="4440444"/>
            <a:ext cx="4196237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6" name="직선 연결선 245"/>
          <p:cNvCxnSpPr/>
          <p:nvPr/>
        </p:nvCxnSpPr>
        <p:spPr>
          <a:xfrm>
            <a:off x="5530800" y="2443339"/>
            <a:ext cx="0" cy="4016219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7" name="직선 연결선 246"/>
          <p:cNvCxnSpPr/>
          <p:nvPr/>
        </p:nvCxnSpPr>
        <p:spPr>
          <a:xfrm>
            <a:off x="5277729" y="2451809"/>
            <a:ext cx="0" cy="4016219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8" name="직선 연결선 247"/>
          <p:cNvCxnSpPr/>
          <p:nvPr/>
        </p:nvCxnSpPr>
        <p:spPr>
          <a:xfrm>
            <a:off x="4539772" y="3760673"/>
            <a:ext cx="4196237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50" name="그림 249"/>
          <p:cNvPicPr>
            <a:picLocks noChangeAspect="1"/>
          </p:cNvPicPr>
          <p:nvPr/>
        </p:nvPicPr>
        <p:blipFill rotWithShape="1">
          <a:blip r:embed="rId2"/>
          <a:srcRect l="15937" t="7253" r="14120" b="7253"/>
          <a:stretch/>
        </p:blipFill>
        <p:spPr>
          <a:xfrm>
            <a:off x="6911447" y="3746875"/>
            <a:ext cx="482735" cy="708429"/>
          </a:xfrm>
          <a:prstGeom prst="rect">
            <a:avLst/>
          </a:prstGeom>
        </p:spPr>
      </p:pic>
      <p:cxnSp>
        <p:nvCxnSpPr>
          <p:cNvPr id="251" name="직선 연결선 250"/>
          <p:cNvCxnSpPr/>
          <p:nvPr/>
        </p:nvCxnSpPr>
        <p:spPr>
          <a:xfrm>
            <a:off x="5187950" y="2432333"/>
            <a:ext cx="0" cy="4016219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2" name="직선 연결선 251"/>
          <p:cNvCxnSpPr/>
          <p:nvPr/>
        </p:nvCxnSpPr>
        <p:spPr>
          <a:xfrm>
            <a:off x="5620679" y="2440803"/>
            <a:ext cx="0" cy="4016219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45049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"/>
          <p:cNvSpPr txBox="1">
            <a:spLocks/>
          </p:cNvSpPr>
          <p:nvPr/>
        </p:nvSpPr>
        <p:spPr>
          <a:xfrm>
            <a:off x="0" y="1330"/>
            <a:ext cx="12192000" cy="7331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2000" dirty="0" smtClean="0"/>
              <a:t>소풍을 간 곰 형제 </a:t>
            </a:r>
            <a:r>
              <a:rPr lang="en-US" altLang="ko-KR" sz="2000" dirty="0" smtClean="0"/>
              <a:t>– </a:t>
            </a:r>
            <a:r>
              <a:rPr lang="ko-KR" altLang="en-US" sz="2000" smtClean="0"/>
              <a:t>기본 형태</a:t>
            </a:r>
            <a:endParaRPr lang="ko-KR" altLang="en-US" sz="2000" dirty="0"/>
          </a:p>
        </p:txBody>
      </p:sp>
      <p:sp>
        <p:nvSpPr>
          <p:cNvPr id="14" name="내용 개체 틀 2"/>
          <p:cNvSpPr txBox="1">
            <a:spLocks/>
          </p:cNvSpPr>
          <p:nvPr/>
        </p:nvSpPr>
        <p:spPr>
          <a:xfrm>
            <a:off x="0" y="733884"/>
            <a:ext cx="12192000" cy="17056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000" dirty="0" smtClean="0"/>
              <a:t>아래와 같이 </a:t>
            </a:r>
            <a:r>
              <a:rPr lang="ko-KR" altLang="en-US" sz="1000" dirty="0" err="1" smtClean="0"/>
              <a:t>곰돌이</a:t>
            </a:r>
            <a:r>
              <a:rPr lang="ko-KR" altLang="en-US" sz="1000" dirty="0" smtClean="0"/>
              <a:t> </a:t>
            </a:r>
            <a:r>
              <a:rPr lang="ko-KR" altLang="en-US" sz="1000" dirty="0" err="1" smtClean="0"/>
              <a:t>푸같은</a:t>
            </a:r>
            <a:r>
              <a:rPr lang="ko-KR" altLang="en-US" sz="1000" dirty="0" smtClean="0"/>
              <a:t> 뚱뚱한 곰 형태로 곰은 상의만 입고 있다</a:t>
            </a:r>
            <a:r>
              <a:rPr lang="en-US" altLang="ko-KR" sz="1000" dirty="0" smtClean="0"/>
              <a:t>.</a:t>
            </a:r>
          </a:p>
          <a:p>
            <a:r>
              <a:rPr lang="en-US" altLang="ko-KR" sz="1000" dirty="0" smtClean="0"/>
              <a:t>5</a:t>
            </a:r>
            <a:r>
              <a:rPr lang="ko-KR" altLang="en-US" sz="1000" smtClean="0"/>
              <a:t>성은 단순히 곰 한마리</a:t>
            </a:r>
            <a:r>
              <a:rPr lang="en-US" altLang="ko-KR" sz="1000" dirty="0" smtClean="0"/>
              <a:t>, 6</a:t>
            </a:r>
            <a:r>
              <a:rPr lang="ko-KR" altLang="en-US" sz="1000" smtClean="0"/>
              <a:t>성은 동생 곰이 추가되며</a:t>
            </a:r>
            <a:r>
              <a:rPr lang="en-US" altLang="ko-KR" sz="1000" dirty="0" smtClean="0"/>
              <a:t>, 7</a:t>
            </a:r>
            <a:r>
              <a:rPr lang="ko-KR" altLang="en-US" sz="1000" smtClean="0"/>
              <a:t>성은 형 곰과 동생 곰에 사진기</a:t>
            </a:r>
            <a:r>
              <a:rPr lang="en-US" altLang="ko-KR" sz="1000" dirty="0" smtClean="0"/>
              <a:t>, </a:t>
            </a:r>
            <a:r>
              <a:rPr lang="ko-KR" altLang="en-US" sz="1000" smtClean="0"/>
              <a:t>소풍 피크닉 도시락</a:t>
            </a:r>
            <a:r>
              <a:rPr lang="en-US" altLang="ko-KR" sz="1000" dirty="0" smtClean="0"/>
              <a:t>, </a:t>
            </a:r>
            <a:r>
              <a:rPr lang="ko-KR" altLang="en-US" sz="1000" smtClean="0"/>
              <a:t>배낭</a:t>
            </a:r>
            <a:r>
              <a:rPr lang="en-US" altLang="ko-KR" sz="1000" dirty="0"/>
              <a:t> </a:t>
            </a:r>
            <a:r>
              <a:rPr lang="ko-KR" altLang="en-US" sz="1000" smtClean="0"/>
              <a:t>등으로 장식하고 있다</a:t>
            </a:r>
            <a:r>
              <a:rPr lang="en-US" altLang="ko-KR" sz="1000" dirty="0" smtClean="0"/>
              <a:t>.</a:t>
            </a:r>
          </a:p>
          <a:p>
            <a:r>
              <a:rPr lang="ko-KR" altLang="en-US" sz="1000" dirty="0" smtClean="0"/>
              <a:t>동생 곰은 이전에 젤리 곰과 동일하게 형 곰을 따라 다닌다</a:t>
            </a:r>
            <a:r>
              <a:rPr lang="en-US" altLang="ko-KR" sz="1000" dirty="0" smtClean="0"/>
              <a:t>.</a:t>
            </a:r>
          </a:p>
          <a:p>
            <a:r>
              <a:rPr lang="ko-KR" altLang="en-US" sz="1000" dirty="0" smtClean="0"/>
              <a:t>사람처럼 </a:t>
            </a:r>
            <a:r>
              <a:rPr lang="en-US" altLang="ko-KR" sz="1000" dirty="0" smtClean="0"/>
              <a:t>2</a:t>
            </a:r>
            <a:r>
              <a:rPr lang="ko-KR" altLang="en-US" sz="1000" smtClean="0"/>
              <a:t>발로 걷고 두손으로 도구를 이용한다</a:t>
            </a:r>
            <a:r>
              <a:rPr lang="en-US" altLang="ko-KR" sz="1000" dirty="0" smtClean="0"/>
              <a:t>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754471" y="6127189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5</a:t>
            </a:r>
            <a:r>
              <a:rPr lang="ko-KR" altLang="en-US" smtClean="0"/>
              <a:t>성</a:t>
            </a:r>
            <a:endParaRPr lang="ko-KR" altLang="en-US"/>
          </a:p>
        </p:txBody>
      </p:sp>
      <p:sp>
        <p:nvSpPr>
          <p:cNvPr id="416" name="TextBox 415"/>
          <p:cNvSpPr txBox="1"/>
          <p:nvPr/>
        </p:nvSpPr>
        <p:spPr>
          <a:xfrm>
            <a:off x="5102290" y="6142337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6</a:t>
            </a:r>
            <a:r>
              <a:rPr lang="ko-KR" altLang="en-US" smtClean="0"/>
              <a:t>성</a:t>
            </a:r>
            <a:endParaRPr lang="ko-KR" altLang="en-US"/>
          </a:p>
        </p:txBody>
      </p:sp>
      <p:sp>
        <p:nvSpPr>
          <p:cNvPr id="417" name="TextBox 416"/>
          <p:cNvSpPr txBox="1"/>
          <p:nvPr/>
        </p:nvSpPr>
        <p:spPr>
          <a:xfrm>
            <a:off x="8516349" y="6142337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7</a:t>
            </a:r>
            <a:r>
              <a:rPr lang="ko-KR" altLang="en-US" smtClean="0"/>
              <a:t>성</a:t>
            </a:r>
            <a:endParaRPr lang="ko-KR" altLang="en-US"/>
          </a:p>
        </p:txBody>
      </p:sp>
      <p:pic>
        <p:nvPicPr>
          <p:cNvPr id="1028" name="Picture 4" descr="ê´ë ¨ ì´ë¯¸ì§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838" b="98108" l="9924" r="89981">
                        <a14:foregroundMark x1="54771" y1="22973" x2="55534" y2="285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663" t="2185" r="10337" b="2005"/>
          <a:stretch/>
        </p:blipFill>
        <p:spPr bwMode="auto">
          <a:xfrm>
            <a:off x="978327" y="2088009"/>
            <a:ext cx="2168615" cy="3912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1" name="Picture 4" descr="ê´ë ¨ ì´ë¯¸ì§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838" b="98108" l="9924" r="89981">
                        <a14:foregroundMark x1="54771" y1="22973" x2="55534" y2="285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663" t="2185" r="10337" b="2005"/>
          <a:stretch/>
        </p:blipFill>
        <p:spPr bwMode="auto">
          <a:xfrm>
            <a:off x="3457043" y="2088009"/>
            <a:ext cx="2168615" cy="3912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4" name="Picture 4" descr="ê´ë ¨ ì´ë¯¸ì§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838" b="98108" l="9924" r="89981">
                        <a14:foregroundMark x1="54771" y1="22973" x2="55534" y2="285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663" t="2185" r="10337" b="2005"/>
          <a:stretch/>
        </p:blipFill>
        <p:spPr bwMode="auto">
          <a:xfrm>
            <a:off x="7152743" y="2085181"/>
            <a:ext cx="2168615" cy="3912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ê¿ë¨ì§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72" t="5667" r="8095" b="10000"/>
          <a:stretch/>
        </p:blipFill>
        <p:spPr bwMode="auto">
          <a:xfrm rot="19889655">
            <a:off x="8208444" y="4146493"/>
            <a:ext cx="800621" cy="800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ìí ê°ë°© ì¼ë¬ì¤í¸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05" t="13846" r="15410" b="13385"/>
          <a:stretch/>
        </p:blipFill>
        <p:spPr bwMode="auto">
          <a:xfrm>
            <a:off x="10714412" y="4198989"/>
            <a:ext cx="1404787" cy="147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ìí ê°ë°© ì¼ë¬ì¤í¸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6116" b="89908" l="9925" r="89925">
                        <a14:foregroundMark x1="53534" y1="33639" x2="48120" y2="42202"/>
                        <a14:foregroundMark x1="43308" y1="33639" x2="54135" y2="4373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191" t="6957" r="17043" b="12308"/>
          <a:stretch/>
        </p:blipFill>
        <p:spPr bwMode="auto">
          <a:xfrm>
            <a:off x="9653973" y="1490478"/>
            <a:ext cx="1113654" cy="1324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직선 화살표 연결선 14"/>
          <p:cNvCxnSpPr>
            <a:stCxn id="1036" idx="1"/>
          </p:cNvCxnSpPr>
          <p:nvPr/>
        </p:nvCxnSpPr>
        <p:spPr>
          <a:xfrm flipH="1">
            <a:off x="9058485" y="2152651"/>
            <a:ext cx="595488" cy="2868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직선 화살표 연결선 134"/>
          <p:cNvCxnSpPr>
            <a:stCxn id="1036" idx="2"/>
          </p:cNvCxnSpPr>
          <p:nvPr/>
        </p:nvCxnSpPr>
        <p:spPr>
          <a:xfrm flipH="1">
            <a:off x="9848850" y="2814824"/>
            <a:ext cx="361950" cy="9570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3" name="그림 142"/>
          <p:cNvPicPr>
            <a:picLocks noChangeAspect="1"/>
          </p:cNvPicPr>
          <p:nvPr/>
        </p:nvPicPr>
        <p:blipFill rotWithShape="1">
          <a:blip r:embed="rId8"/>
          <a:srcRect l="15937" t="7253" r="14120" b="7253"/>
          <a:stretch/>
        </p:blipFill>
        <p:spPr>
          <a:xfrm>
            <a:off x="5186973" y="3933155"/>
            <a:ext cx="1366227" cy="2004982"/>
          </a:xfrm>
          <a:prstGeom prst="rect">
            <a:avLst/>
          </a:prstGeom>
        </p:spPr>
      </p:pic>
      <p:pic>
        <p:nvPicPr>
          <p:cNvPr id="144" name="그림 143"/>
          <p:cNvPicPr>
            <a:picLocks noChangeAspect="1"/>
          </p:cNvPicPr>
          <p:nvPr/>
        </p:nvPicPr>
        <p:blipFill rotWithShape="1">
          <a:blip r:embed="rId8"/>
          <a:srcRect l="15937" t="7253" r="14120" b="7253"/>
          <a:stretch/>
        </p:blipFill>
        <p:spPr>
          <a:xfrm>
            <a:off x="8996973" y="3752180"/>
            <a:ext cx="1366227" cy="2004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8330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"/>
          <p:cNvSpPr txBox="1">
            <a:spLocks/>
          </p:cNvSpPr>
          <p:nvPr/>
        </p:nvSpPr>
        <p:spPr>
          <a:xfrm>
            <a:off x="0" y="1330"/>
            <a:ext cx="12192000" cy="7331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2000" dirty="0" smtClean="0"/>
              <a:t>소풍을 간 곰 형제 </a:t>
            </a:r>
            <a:r>
              <a:rPr lang="en-US" altLang="ko-KR" sz="2000" dirty="0" smtClean="0"/>
              <a:t>– </a:t>
            </a:r>
            <a:r>
              <a:rPr lang="ko-KR" altLang="en-US" sz="2000" smtClean="0"/>
              <a:t>기본 형태 예시</a:t>
            </a:r>
            <a:endParaRPr lang="ko-KR" altLang="en-US" sz="2000" dirty="0"/>
          </a:p>
        </p:txBody>
      </p:sp>
      <p:pic>
        <p:nvPicPr>
          <p:cNvPr id="3074" name="Picture 2" descr="ìí ê³°ì ëí ì´ë¯¸ì§ ê²ìê²°ê³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696399"/>
            <a:ext cx="2329367" cy="1920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ìí ê³°ì ëí ì´ë¯¸ì§ ê²ìê²°ê³¼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5028" y="696399"/>
            <a:ext cx="1920434" cy="1920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ìí ê³°ì ëí ì´ë¯¸ì§ ê²ìê²°ê³¼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5462" y="696399"/>
            <a:ext cx="1483536" cy="1920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ìí ê³°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11" t="40963" r="16615"/>
          <a:stretch/>
        </p:blipFill>
        <p:spPr bwMode="auto">
          <a:xfrm>
            <a:off x="5739000" y="696400"/>
            <a:ext cx="1850123" cy="1920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ìí ê³°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39" t="15278" r="31111" b="14513"/>
          <a:stretch/>
        </p:blipFill>
        <p:spPr bwMode="auto">
          <a:xfrm>
            <a:off x="7589123" y="696400"/>
            <a:ext cx="1607010" cy="1920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ê³°ëì´ í¸ì ëí ì´ë¯¸ì§ ê²ìê²°ê³¼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6133" y="696399"/>
            <a:ext cx="1109010" cy="1920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ê´ë ¨ ì´ë¯¸ì§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616834"/>
            <a:ext cx="1325100" cy="1920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ê³°ëì´ í¸ì ëí ì´ë¯¸ì§ ê²ìê²°ê³¼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5100" y="2616834"/>
            <a:ext cx="1920434" cy="1920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picnic bear illustration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36" t="17231" r="30949" b="19077"/>
          <a:stretch/>
        </p:blipFill>
        <p:spPr bwMode="auto">
          <a:xfrm>
            <a:off x="3243651" y="2616834"/>
            <a:ext cx="1284929" cy="1920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ê´ë ¨ ì´ë¯¸ì§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832" b="6048"/>
          <a:stretch/>
        </p:blipFill>
        <p:spPr bwMode="auto">
          <a:xfrm>
            <a:off x="4528581" y="2616834"/>
            <a:ext cx="2817429" cy="1919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ê´ë ¨ ì´ë¯¸ì§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6009" y="2616833"/>
            <a:ext cx="1854988" cy="1919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picnic bear illustration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08" t="10827" r="18151" b="26994"/>
          <a:stretch/>
        </p:blipFill>
        <p:spPr bwMode="auto">
          <a:xfrm>
            <a:off x="9196133" y="2616833"/>
            <a:ext cx="2866040" cy="1919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ê´ë ¨ ì´ë¯¸ì§"/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99" b="23187"/>
          <a:stretch/>
        </p:blipFill>
        <p:spPr bwMode="auto">
          <a:xfrm>
            <a:off x="-1" y="4536056"/>
            <a:ext cx="3410765" cy="2321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0" name="Picture 28" descr="bear family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76" b="13952"/>
          <a:stretch/>
        </p:blipFill>
        <p:spPr bwMode="auto">
          <a:xfrm>
            <a:off x="3243650" y="4536056"/>
            <a:ext cx="5635549" cy="2321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2" name="Picture 30" descr="bear family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32" b="10623"/>
          <a:stretch/>
        </p:blipFill>
        <p:spPr bwMode="auto">
          <a:xfrm>
            <a:off x="8582025" y="4540015"/>
            <a:ext cx="3609975" cy="2317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75962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"/>
          <p:cNvSpPr txBox="1">
            <a:spLocks/>
          </p:cNvSpPr>
          <p:nvPr/>
        </p:nvSpPr>
        <p:spPr>
          <a:xfrm>
            <a:off x="0" y="1330"/>
            <a:ext cx="12192000" cy="7331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2000" dirty="0"/>
              <a:t>소풍을 간 곰 형제 </a:t>
            </a:r>
            <a:r>
              <a:rPr lang="en-US" altLang="ko-KR" sz="2000" dirty="0" smtClean="0"/>
              <a:t>– 5</a:t>
            </a:r>
            <a:r>
              <a:rPr lang="ko-KR" altLang="en-US" sz="2000" smtClean="0"/>
              <a:t>성 특징</a:t>
            </a:r>
            <a:endParaRPr lang="ko-KR" altLang="en-US" sz="2000" dirty="0"/>
          </a:p>
        </p:txBody>
      </p:sp>
      <p:sp>
        <p:nvSpPr>
          <p:cNvPr id="158" name="내용 개체 틀 2"/>
          <p:cNvSpPr txBox="1">
            <a:spLocks/>
          </p:cNvSpPr>
          <p:nvPr/>
        </p:nvSpPr>
        <p:spPr>
          <a:xfrm>
            <a:off x="0" y="734197"/>
            <a:ext cx="12192000" cy="12539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100" dirty="0" smtClean="0"/>
              <a:t>통통한 곰이 상의만 입은 형태</a:t>
            </a:r>
            <a:r>
              <a:rPr lang="en-US" altLang="ko-KR" sz="1100" dirty="0" smtClean="0"/>
              <a:t>.</a:t>
            </a:r>
          </a:p>
          <a:p>
            <a:r>
              <a:rPr lang="ko-KR" altLang="en-US" sz="1100" dirty="0" smtClean="0"/>
              <a:t>곰은 </a:t>
            </a:r>
            <a:r>
              <a:rPr lang="en-US" altLang="ko-KR" sz="1100" dirty="0" smtClean="0"/>
              <a:t>2</a:t>
            </a:r>
            <a:r>
              <a:rPr lang="ko-KR" altLang="en-US" sz="1100" smtClean="0"/>
              <a:t>족 보행을 한다</a:t>
            </a:r>
            <a:r>
              <a:rPr lang="en-US" altLang="ko-KR" sz="1100" dirty="0" smtClean="0"/>
              <a:t>.</a:t>
            </a:r>
          </a:p>
        </p:txBody>
      </p:sp>
      <p:pic>
        <p:nvPicPr>
          <p:cNvPr id="62" name="Picture 4" descr="ê´ë ¨ ì´ë¯¸ì§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838" b="98108" l="9924" r="89981">
                        <a14:foregroundMark x1="54771" y1="22973" x2="55534" y2="285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663" t="2185" r="10337" b="2005"/>
          <a:stretch/>
        </p:blipFill>
        <p:spPr bwMode="auto">
          <a:xfrm>
            <a:off x="4462162" y="2170335"/>
            <a:ext cx="1792244" cy="3233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ììë§ ìì ê³°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334" b="9834"/>
          <a:stretch/>
        </p:blipFill>
        <p:spPr bwMode="auto">
          <a:xfrm>
            <a:off x="7429416" y="1534202"/>
            <a:ext cx="3225969" cy="2252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íëë² ì´ì ëí ì´ë¯¸ì§ ê²ìê²°ê³¼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175" y="1534202"/>
            <a:ext cx="2990850" cy="333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ê´ë ¨ ì´ë¯¸ì§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9416" y="3787003"/>
            <a:ext cx="2407901" cy="1805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2" descr="ìí ê³°ì ëí ì´ë¯¸ì§ ê²ìê²°ê³¼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658" y="4707438"/>
            <a:ext cx="2329367" cy="1920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01055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"/>
          <p:cNvSpPr txBox="1">
            <a:spLocks/>
          </p:cNvSpPr>
          <p:nvPr/>
        </p:nvSpPr>
        <p:spPr>
          <a:xfrm>
            <a:off x="0" y="1330"/>
            <a:ext cx="12192000" cy="7331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2000" dirty="0" smtClean="0"/>
              <a:t>소풍을 간 곰 형제 </a:t>
            </a:r>
            <a:r>
              <a:rPr lang="en-US" altLang="ko-KR" sz="2000" dirty="0" smtClean="0"/>
              <a:t>– 6</a:t>
            </a:r>
            <a:r>
              <a:rPr lang="ko-KR" altLang="en-US" sz="2000" smtClean="0"/>
              <a:t>성 특징</a:t>
            </a:r>
            <a:endParaRPr lang="ko-KR" altLang="en-US" sz="2000" dirty="0"/>
          </a:p>
        </p:txBody>
      </p:sp>
      <p:sp>
        <p:nvSpPr>
          <p:cNvPr id="158" name="내용 개체 틀 2"/>
          <p:cNvSpPr txBox="1">
            <a:spLocks/>
          </p:cNvSpPr>
          <p:nvPr/>
        </p:nvSpPr>
        <p:spPr>
          <a:xfrm>
            <a:off x="0" y="733884"/>
            <a:ext cx="12192000" cy="12539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000" dirty="0" smtClean="0"/>
              <a:t>5</a:t>
            </a:r>
            <a:r>
              <a:rPr lang="ko-KR" altLang="en-US" sz="1000" smtClean="0"/>
              <a:t>성 곰 뒤쪽에 동생 곰이 추가된다</a:t>
            </a:r>
            <a:r>
              <a:rPr lang="en-US" altLang="ko-KR" sz="1000" dirty="0" smtClean="0"/>
              <a:t>.</a:t>
            </a:r>
          </a:p>
          <a:p>
            <a:r>
              <a:rPr lang="ko-KR" altLang="en-US" sz="1000" dirty="0" smtClean="0"/>
              <a:t>동생 곰은 머리는 크고 몸은 머리보다 더 작다</a:t>
            </a:r>
            <a:r>
              <a:rPr lang="en-US" altLang="ko-KR" sz="1000" dirty="0" smtClean="0"/>
              <a:t>.</a:t>
            </a:r>
          </a:p>
          <a:p>
            <a:r>
              <a:rPr lang="ko-KR" altLang="en-US" sz="1000" dirty="0" smtClean="0"/>
              <a:t>형 곰과 똑같이 상의만 입고 있고 하의는 입지 않고 있다</a:t>
            </a:r>
            <a:r>
              <a:rPr lang="en-US" altLang="ko-KR" sz="1000" dirty="0" smtClean="0"/>
              <a:t>.</a:t>
            </a:r>
          </a:p>
        </p:txBody>
      </p:sp>
      <p:pic>
        <p:nvPicPr>
          <p:cNvPr id="47" name="Picture 4" descr="ê´ë ¨ ì´ë¯¸ì§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838" b="98108" l="9924" r="89981">
                        <a14:foregroundMark x1="54771" y1="22973" x2="55534" y2="28514"/>
                        <a14:foregroundMark x1="23673" y1="72967" x2="23673" y2="72967"/>
                        <a14:foregroundMark x1="25251" y1="77236" x2="25251" y2="77236"/>
                        <a14:foregroundMark x1="28838" y1="81707" x2="28838" y2="81707"/>
                        <a14:foregroundMark x1="30273" y1="83537" x2="30273" y2="83537"/>
                        <a14:foregroundMark x1="34433" y1="86687" x2="34433" y2="86687"/>
                        <a14:foregroundMark x1="31420" y1="91362" x2="31420" y2="91362"/>
                        <a14:foregroundMark x1="32425" y1="89736" x2="32425" y2="89736"/>
                        <a14:foregroundMark x1="35151" y1="87500" x2="35151" y2="87500"/>
                        <a14:foregroundMark x1="33286" y1="88923" x2="33286" y2="88923"/>
                        <a14:foregroundMark x1="34433" y1="88313" x2="34433" y2="88313"/>
                        <a14:foregroundMark x1="34146" y1="94309" x2="34146" y2="94309"/>
                        <a14:foregroundMark x1="32568" y1="93699" x2="32568" y2="93699"/>
                        <a14:foregroundMark x1="72884" y1="75813" x2="72884" y2="75813"/>
                        <a14:foregroundMark x1="73458" y1="81809" x2="73458" y2="81809"/>
                        <a14:foregroundMark x1="77618" y1="85264" x2="77618" y2="85264"/>
                        <a14:foregroundMark x1="79340" y1="85569" x2="79340" y2="85569"/>
                        <a14:foregroundMark x1="82066" y1="87500" x2="82066" y2="87500"/>
                        <a14:foregroundMark x1="82496" y1="88313" x2="82496" y2="88313"/>
                        <a14:foregroundMark x1="80775" y1="86484" x2="80775" y2="86484"/>
                        <a14:foregroundMark x1="76184" y1="85061" x2="76184" y2="85061"/>
                        <a14:foregroundMark x1="17791" y1="51423" x2="17791" y2="51423"/>
                        <a14:foregroundMark x1="19656" y1="48069" x2="19656" y2="48069"/>
                        <a14:foregroundMark x1="18364" y1="50000" x2="18364" y2="50000"/>
                        <a14:foregroundMark x1="18938" y1="49390" x2="18938" y2="49390"/>
                        <a14:foregroundMark x1="16212" y1="56911" x2="16212" y2="56911"/>
                        <a14:foregroundMark x1="16930" y1="53252" x2="16930" y2="53252"/>
                        <a14:foregroundMark x1="17073" y1="64228" x2="17073" y2="64228"/>
                        <a14:foregroundMark x1="18508" y1="67073" x2="18508" y2="67073"/>
                        <a14:foregroundMark x1="20230" y1="69106" x2="20230" y2="69106"/>
                        <a14:foregroundMark x1="17504" y1="65142" x2="17504" y2="65142"/>
                        <a14:foregroundMark x1="17791" y1="65955" x2="17791" y2="65955"/>
                        <a14:foregroundMark x1="57819" y1="81301" x2="57819" y2="81301"/>
                        <a14:foregroundMark x1="60258" y1="86077" x2="60258" y2="86077"/>
                        <a14:foregroundMark x1="64849" y1="92683" x2="64849" y2="92683"/>
                        <a14:foregroundMark x1="66141" y1="94004" x2="69297" y2="96443"/>
                        <a14:foregroundMark x1="60402" y1="87195" x2="63845" y2="91260"/>
                        <a14:foregroundMark x1="45194" y1="83740" x2="48494" y2="9136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663" t="2185" r="10337" b="2005"/>
          <a:stretch/>
        </p:blipFill>
        <p:spPr bwMode="auto">
          <a:xfrm>
            <a:off x="1675868" y="2211834"/>
            <a:ext cx="2168615" cy="3912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6" descr="ê³°ëì´ í¸ì ëí ì´ë¯¸ì§ ê²ìê²°ê³¼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9905" y="4257835"/>
            <a:ext cx="1920434" cy="1920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5"/>
          <a:srcRect l="15937" t="7253" r="14120" b="7253"/>
          <a:stretch/>
        </p:blipFill>
        <p:spPr>
          <a:xfrm>
            <a:off x="8810339" y="4257835"/>
            <a:ext cx="1308615" cy="192043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6"/>
          <a:srcRect l="20454" t="9091" r="19999"/>
          <a:stretch/>
        </p:blipFill>
        <p:spPr>
          <a:xfrm>
            <a:off x="10118953" y="4257835"/>
            <a:ext cx="1257887" cy="1920436"/>
          </a:xfrm>
          <a:prstGeom prst="rect">
            <a:avLst/>
          </a:prstGeom>
        </p:spPr>
      </p:pic>
      <p:pic>
        <p:nvPicPr>
          <p:cNvPr id="4102" name="Picture 6" descr="pooh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11" t="18000" r="23722" b="20666"/>
          <a:stretch/>
        </p:blipFill>
        <p:spPr bwMode="auto">
          <a:xfrm>
            <a:off x="6889904" y="2179246"/>
            <a:ext cx="1920435" cy="2078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pooh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23" t="23763" r="4669" b="31296"/>
          <a:stretch/>
        </p:blipFill>
        <p:spPr bwMode="auto">
          <a:xfrm>
            <a:off x="8810340" y="2400300"/>
            <a:ext cx="1314396" cy="1857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8" name="직선 화살표 연결선 57"/>
          <p:cNvCxnSpPr/>
          <p:nvPr/>
        </p:nvCxnSpPr>
        <p:spPr>
          <a:xfrm flipH="1">
            <a:off x="4857750" y="4533900"/>
            <a:ext cx="1838325" cy="1333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879100" y="4702298"/>
            <a:ext cx="17668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동생 곰은</a:t>
            </a:r>
            <a:endParaRPr lang="en-US" altLang="ko-KR" sz="1200" dirty="0" smtClean="0"/>
          </a:p>
          <a:p>
            <a:r>
              <a:rPr lang="ko-KR" altLang="en-US" sz="1200" dirty="0" smtClean="0"/>
              <a:t>몸보다 머리가 더 크고</a:t>
            </a:r>
            <a:r>
              <a:rPr lang="en-US" altLang="ko-KR" sz="1200" dirty="0" smtClean="0"/>
              <a:t>,</a:t>
            </a:r>
          </a:p>
          <a:p>
            <a:r>
              <a:rPr lang="ko-KR" altLang="en-US" sz="1200" smtClean="0"/>
              <a:t>몸집은 더 작다</a:t>
            </a:r>
            <a:r>
              <a:rPr lang="en-US" altLang="ko-KR" sz="1200" dirty="0" smtClean="0"/>
              <a:t>.</a:t>
            </a:r>
          </a:p>
        </p:txBody>
      </p:sp>
      <p:pic>
        <p:nvPicPr>
          <p:cNvPr id="4106" name="Picture 10" descr="ë¼ì´ì¸ì ëí ì´ë¯¸ì§ ê²ìê²°ê³¼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8952" y="2400300"/>
            <a:ext cx="1214976" cy="1857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" name="그림 94"/>
          <p:cNvPicPr>
            <a:picLocks noChangeAspect="1"/>
          </p:cNvPicPr>
          <p:nvPr/>
        </p:nvPicPr>
        <p:blipFill rotWithShape="1">
          <a:blip r:embed="rId10"/>
          <a:srcRect l="15937" t="7253" r="14120" b="7253"/>
          <a:stretch/>
        </p:blipFill>
        <p:spPr>
          <a:xfrm>
            <a:off x="3396273" y="4028405"/>
            <a:ext cx="1366227" cy="2004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6009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Picture 4" descr="ê´ë ¨ ì´ë¯¸ì§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838" b="98108" l="9924" r="89981">
                        <a14:foregroundMark x1="54771" y1="22973" x2="55534" y2="285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663" t="2185" r="10337" b="2005"/>
          <a:stretch/>
        </p:blipFill>
        <p:spPr bwMode="auto">
          <a:xfrm>
            <a:off x="4621940" y="2725480"/>
            <a:ext cx="2168615" cy="3912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" name="Picture 6" descr="ê¿ë¨ì§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72" t="5667" r="8095" b="10000"/>
          <a:stretch/>
        </p:blipFill>
        <p:spPr bwMode="auto">
          <a:xfrm rot="19889655">
            <a:off x="5226915" y="4593928"/>
            <a:ext cx="1151875" cy="115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제목 1"/>
          <p:cNvSpPr txBox="1">
            <a:spLocks/>
          </p:cNvSpPr>
          <p:nvPr/>
        </p:nvSpPr>
        <p:spPr>
          <a:xfrm>
            <a:off x="0" y="1330"/>
            <a:ext cx="12192000" cy="7331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2000" dirty="0"/>
              <a:t>소풍을 간 곰 </a:t>
            </a:r>
            <a:r>
              <a:rPr lang="ko-KR" altLang="en-US" sz="2000" dirty="0" smtClean="0"/>
              <a:t>형제 </a:t>
            </a:r>
            <a:r>
              <a:rPr lang="en-US" altLang="ko-KR" sz="2000" dirty="0" smtClean="0"/>
              <a:t>– 7</a:t>
            </a:r>
            <a:r>
              <a:rPr lang="ko-KR" altLang="en-US" sz="2000" smtClean="0"/>
              <a:t>성 특징</a:t>
            </a:r>
            <a:endParaRPr lang="ko-KR" altLang="en-US" sz="2000" dirty="0"/>
          </a:p>
        </p:txBody>
      </p:sp>
      <p:sp>
        <p:nvSpPr>
          <p:cNvPr id="158" name="내용 개체 틀 2"/>
          <p:cNvSpPr txBox="1">
            <a:spLocks/>
          </p:cNvSpPr>
          <p:nvPr/>
        </p:nvSpPr>
        <p:spPr>
          <a:xfrm>
            <a:off x="0" y="733884"/>
            <a:ext cx="12192000" cy="12539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000" dirty="0" smtClean="0"/>
              <a:t>6</a:t>
            </a:r>
            <a:r>
              <a:rPr lang="ko-KR" altLang="en-US" sz="1000" smtClean="0"/>
              <a:t>성에서 꿀통</a:t>
            </a:r>
            <a:r>
              <a:rPr lang="en-US" altLang="ko-KR" sz="1000" dirty="0" smtClean="0"/>
              <a:t>, </a:t>
            </a:r>
            <a:r>
              <a:rPr lang="ko-KR" altLang="en-US" sz="1000" smtClean="0"/>
              <a:t>피크닉 도시락</a:t>
            </a:r>
            <a:r>
              <a:rPr lang="en-US" altLang="ko-KR" sz="1000" dirty="0" smtClean="0"/>
              <a:t>, </a:t>
            </a:r>
            <a:r>
              <a:rPr lang="ko-KR" altLang="en-US" sz="1000" smtClean="0"/>
              <a:t>소풍 배낭</a:t>
            </a:r>
            <a:r>
              <a:rPr lang="en-US" altLang="ko-KR" sz="1000" dirty="0" smtClean="0"/>
              <a:t>, </a:t>
            </a:r>
            <a:r>
              <a:rPr lang="ko-KR" altLang="en-US" sz="1000" smtClean="0"/>
              <a:t>풍선이 추가된다</a:t>
            </a:r>
            <a:r>
              <a:rPr lang="en-US" altLang="ko-KR" sz="1000" dirty="0" smtClean="0"/>
              <a:t>.</a:t>
            </a:r>
          </a:p>
          <a:p>
            <a:r>
              <a:rPr lang="ko-KR" altLang="en-US" sz="1000" dirty="0" smtClean="0"/>
              <a:t>두 곰은 모두 소풍 배낭을 매고 있다</a:t>
            </a:r>
            <a:r>
              <a:rPr lang="en-US" altLang="ko-KR" sz="1000" dirty="0" smtClean="0"/>
              <a:t>.</a:t>
            </a:r>
            <a:endParaRPr lang="en-US" altLang="ko-KR" sz="1000" dirty="0"/>
          </a:p>
          <a:p>
            <a:r>
              <a:rPr lang="ko-KR" altLang="en-US" sz="1000" dirty="0" smtClean="0"/>
              <a:t>형 곰은 한 손에 꿀 통을 들고 다른 한 손으로는 풍선을 들고 있다</a:t>
            </a:r>
            <a:r>
              <a:rPr lang="en-US" altLang="ko-KR" sz="1000" dirty="0" smtClean="0"/>
              <a:t>.</a:t>
            </a:r>
          </a:p>
          <a:p>
            <a:r>
              <a:rPr lang="ko-KR" altLang="en-US" sz="1000" dirty="0" smtClean="0"/>
              <a:t>동생 곰은 두 손으로 피크닉 도시락을 들고 있다</a:t>
            </a:r>
            <a:r>
              <a:rPr lang="en-US" altLang="ko-KR" sz="1000" dirty="0" smtClean="0"/>
              <a:t>.</a:t>
            </a:r>
          </a:p>
        </p:txBody>
      </p:sp>
      <p:cxnSp>
        <p:nvCxnSpPr>
          <p:cNvPr id="16" name="직선 화살표 연결선 15"/>
          <p:cNvCxnSpPr/>
          <p:nvPr/>
        </p:nvCxnSpPr>
        <p:spPr>
          <a:xfrm flipH="1">
            <a:off x="6444421" y="3277509"/>
            <a:ext cx="2260069" cy="964225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43" name="직선 화살표 연결선 342"/>
          <p:cNvCxnSpPr>
            <a:endCxn id="115" idx="3"/>
          </p:cNvCxnSpPr>
          <p:nvPr/>
        </p:nvCxnSpPr>
        <p:spPr>
          <a:xfrm flipH="1">
            <a:off x="7486380" y="5618873"/>
            <a:ext cx="1580764" cy="689155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02" name="그림 101"/>
          <p:cNvPicPr>
            <a:picLocks noChangeAspect="1"/>
          </p:cNvPicPr>
          <p:nvPr/>
        </p:nvPicPr>
        <p:blipFill rotWithShape="1">
          <a:blip r:embed="rId5"/>
          <a:srcRect l="15937" t="7253" r="14120" b="7253"/>
          <a:stretch/>
        </p:blipFill>
        <p:spPr>
          <a:xfrm>
            <a:off x="6361394" y="4459154"/>
            <a:ext cx="1366227" cy="2004982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8704490" y="967510"/>
            <a:ext cx="3273123" cy="2353125"/>
            <a:chOff x="6556320" y="1490478"/>
            <a:chExt cx="4012953" cy="2885006"/>
          </a:xfrm>
        </p:grpSpPr>
        <p:pic>
          <p:nvPicPr>
            <p:cNvPr id="96" name="Picture 12" descr="ìí ê°ë°© ì¼ë¬ì¤í¸ì ëí ì´ë¯¸ì§ ê²ìê²°ê³¼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6116" b="89908" l="9925" r="89925">
                          <a14:foregroundMark x1="53534" y1="33639" x2="48120" y2="42202"/>
                          <a14:foregroundMark x1="43308" y1="33639" x2="54135" y2="4373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191" t="6957" r="17043" b="12308"/>
            <a:stretch/>
          </p:blipFill>
          <p:spPr bwMode="auto">
            <a:xfrm>
              <a:off x="6680146" y="1490478"/>
              <a:ext cx="1113654" cy="13243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46" name="Picture 2" descr="ë°±í© ì¼ë¬ì¤í¸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05304" y="1503245"/>
              <a:ext cx="1365732" cy="13657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48" name="Picture 4" descr="ê´ë ¨ ì´ë¯¸ì§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98624" y="1518781"/>
              <a:ext cx="1370649" cy="13752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50" name="Picture 6" descr="ë°±í© ì¼ë¬ì¤í¸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05305" y="2893998"/>
              <a:ext cx="1427888" cy="14320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52" name="Picture 8" descr="ë°±í© ì¼ë¬ì¤í¸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29137" y="2908323"/>
              <a:ext cx="1186338" cy="14671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54" name="Picture 10" descr="ë°±í© ì¼ë¬ì¤í¸ì ëí ì´ë¯¸ì§ ê²ìê²°ê³¼"/>
            <p:cNvPicPr>
              <a:picLocks noChangeAspect="1" noChangeArrowheads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444" t="4932" r="18270" b="15914"/>
            <a:stretch/>
          </p:blipFill>
          <p:spPr bwMode="auto">
            <a:xfrm>
              <a:off x="6556320" y="2868869"/>
              <a:ext cx="1171297" cy="14422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" name="그룹 3"/>
          <p:cNvGrpSpPr/>
          <p:nvPr/>
        </p:nvGrpSpPr>
        <p:grpSpPr>
          <a:xfrm>
            <a:off x="9216457" y="4560752"/>
            <a:ext cx="2881995" cy="2023273"/>
            <a:chOff x="7078697" y="4522932"/>
            <a:chExt cx="3487215" cy="2448160"/>
          </a:xfrm>
        </p:grpSpPr>
        <p:pic>
          <p:nvPicPr>
            <p:cNvPr id="95" name="Picture 10" descr="ìí ê°ë°© ì¼ë¬ì¤í¸ì ëí ì´ë¯¸ì§ ê²ìê²°ê³¼"/>
            <p:cNvPicPr>
              <a:picLocks noChangeAspect="1" noChangeArrowheads="1"/>
            </p:cNvPicPr>
            <p:nvPr/>
          </p:nvPicPr>
          <p:blipFill rotWithShape="1"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205" t="13846" r="15410" b="13385"/>
            <a:stretch/>
          </p:blipFill>
          <p:spPr bwMode="auto">
            <a:xfrm>
              <a:off x="7078697" y="4522932"/>
              <a:ext cx="1139705" cy="11953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56" name="Picture 12" descr="picnic illustrationì ëí ì´ë¯¸ì§ ê²ìê²°ê³¼"/>
            <p:cNvPicPr>
              <a:picLocks noChangeAspect="1" noChangeArrowheads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529" t="36242" r="27317" b="27367"/>
            <a:stretch/>
          </p:blipFill>
          <p:spPr bwMode="auto">
            <a:xfrm>
              <a:off x="8380667" y="4534128"/>
              <a:ext cx="1485901" cy="1171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58" name="Picture 14" descr="picnic illustration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04174" y="5784159"/>
              <a:ext cx="1276493" cy="10786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60" name="Picture 16" descr="picnic illustrationì ëí ì´ë¯¸ì§ ê²ìê²°ê³¼"/>
            <p:cNvPicPr>
              <a:picLocks noChangeAspect="1" noChangeArrowheads="1"/>
            </p:cNvPicPr>
            <p:nvPr/>
          </p:nvPicPr>
          <p:blipFill rotWithShape="1"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567" t="8549" r="20034" b="16266"/>
            <a:stretch/>
          </p:blipFill>
          <p:spPr bwMode="auto">
            <a:xfrm>
              <a:off x="8389440" y="5780677"/>
              <a:ext cx="831578" cy="10821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62" name="Picture 18" descr="ê´ë ¨ ì´ë¯¸ì§"/>
            <p:cNvPicPr>
              <a:picLocks noChangeAspect="1" noChangeArrowheads="1"/>
            </p:cNvPicPr>
            <p:nvPr/>
          </p:nvPicPr>
          <p:blipFill rotWithShape="1"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561"/>
            <a:stretch/>
          </p:blipFill>
          <p:spPr bwMode="auto">
            <a:xfrm>
              <a:off x="9816197" y="4633185"/>
              <a:ext cx="749715" cy="10019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64" name="Picture 20" descr="ê´ë ¨ ì´ë¯¸ì§"/>
            <p:cNvPicPr>
              <a:picLocks noChangeAspect="1" noChangeArrowheads="1"/>
            </p:cNvPicPr>
            <p:nvPr/>
          </p:nvPicPr>
          <p:blipFill rotWithShape="1"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590" t="6616" r="11256" b="7846"/>
            <a:stretch/>
          </p:blipFill>
          <p:spPr bwMode="auto">
            <a:xfrm>
              <a:off x="9344068" y="5705703"/>
              <a:ext cx="1156147" cy="12653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174" name="Picture 30" descr="pooh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281"/>
          <a:stretch/>
        </p:blipFill>
        <p:spPr bwMode="auto">
          <a:xfrm>
            <a:off x="947046" y="4681649"/>
            <a:ext cx="1685925" cy="2135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그룹 4"/>
          <p:cNvGrpSpPr/>
          <p:nvPr/>
        </p:nvGrpSpPr>
        <p:grpSpPr>
          <a:xfrm>
            <a:off x="232228" y="2105938"/>
            <a:ext cx="3572171" cy="2578478"/>
            <a:chOff x="-4181346" y="2186112"/>
            <a:chExt cx="4647460" cy="3354647"/>
          </a:xfrm>
        </p:grpSpPr>
        <p:pic>
          <p:nvPicPr>
            <p:cNvPr id="6168" name="Picture 24" descr="ë²ê¿ ì¼ë¬ì¤í¸ì ëí ì´ë¯¸ì§ ê²ìê²°ê³¼"/>
            <p:cNvPicPr>
              <a:picLocks noChangeAspect="1" noChangeArrowheads="1"/>
            </p:cNvPicPr>
            <p:nvPr/>
          </p:nvPicPr>
          <p:blipFill rotWithShape="1"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151" t="20571" r="21706" b="21270"/>
            <a:stretch/>
          </p:blipFill>
          <p:spPr bwMode="auto">
            <a:xfrm>
              <a:off x="-2919165" y="3785194"/>
              <a:ext cx="1675827" cy="17056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70" name="Picture 26" descr="ê´ë ¨ ì´ë¯¸ì§"/>
            <p:cNvPicPr>
              <a:picLocks noChangeAspect="1" noChangeArrowheads="1"/>
            </p:cNvPicPr>
            <p:nvPr/>
          </p:nvPicPr>
          <p:blipFill rotWithShape="1"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419" t="15574" r="19073" b="12299"/>
            <a:stretch/>
          </p:blipFill>
          <p:spPr bwMode="auto">
            <a:xfrm>
              <a:off x="-2626140" y="2186112"/>
              <a:ext cx="1468276" cy="16416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72" name="Picture 28" descr="poohì ëí ì´ë¯¸ì§ ê²ìê²°ê³¼"/>
            <p:cNvPicPr>
              <a:picLocks noChangeAspect="1" noChangeArrowheads="1"/>
            </p:cNvPicPr>
            <p:nvPr/>
          </p:nvPicPr>
          <p:blipFill rotWithShape="1"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86" t="4538" r="57443"/>
            <a:stretch/>
          </p:blipFill>
          <p:spPr bwMode="auto">
            <a:xfrm>
              <a:off x="-1201279" y="3021226"/>
              <a:ext cx="1667393" cy="24293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2" name="Picture 6" descr="ê¿ë¨ì§ì ëí ì´ë¯¸ì§ ê²ìê²°ê³¼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72" t="5667" r="8095" b="10000"/>
            <a:stretch/>
          </p:blipFill>
          <p:spPr bwMode="auto">
            <a:xfrm>
              <a:off x="-4153928" y="4388884"/>
              <a:ext cx="1151875" cy="11518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66" name="Picture 22" descr="honey illustrationì ëí ì´ë¯¸ì§ ê²ìê²°ê³¼"/>
            <p:cNvPicPr>
              <a:picLocks noChangeAspect="1" noChangeArrowheads="1"/>
            </p:cNvPicPr>
            <p:nvPr/>
          </p:nvPicPr>
          <p:blipFill rotWithShape="1"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36" t="5790" r="37960" b="9991"/>
            <a:stretch/>
          </p:blipFill>
          <p:spPr bwMode="auto">
            <a:xfrm>
              <a:off x="-4181346" y="2416554"/>
              <a:ext cx="1560414" cy="18225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44" name="직선 화살표 연결선 343"/>
          <p:cNvCxnSpPr>
            <a:endCxn id="93" idx="1"/>
          </p:cNvCxnSpPr>
          <p:nvPr/>
        </p:nvCxnSpPr>
        <p:spPr>
          <a:xfrm flipV="1">
            <a:off x="2994778" y="5444730"/>
            <a:ext cx="2301959" cy="43910"/>
          </a:xfrm>
          <a:prstGeom prst="straightConnector1">
            <a:avLst/>
          </a:prstGeom>
          <a:ln w="76200">
            <a:solidFill>
              <a:srgbClr val="00B0F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45" name="TextBox 344"/>
          <p:cNvSpPr txBox="1"/>
          <p:nvPr/>
        </p:nvSpPr>
        <p:spPr>
          <a:xfrm>
            <a:off x="7699184" y="6134453"/>
            <a:ext cx="147348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두 손으로 자기 몸만한</a:t>
            </a:r>
            <a:endParaRPr lang="en-US" altLang="ko-KR" sz="1000" dirty="0" smtClean="0"/>
          </a:p>
          <a:p>
            <a:r>
              <a:rPr lang="ko-KR" altLang="en-US" sz="1000" dirty="0" smtClean="0"/>
              <a:t>피크닉 도시락을</a:t>
            </a:r>
            <a:endParaRPr lang="en-US" altLang="ko-KR" sz="1000" dirty="0" smtClean="0"/>
          </a:p>
          <a:p>
            <a:r>
              <a:rPr lang="ko-KR" altLang="en-US" sz="1000" dirty="0" smtClean="0"/>
              <a:t>들고 있다</a:t>
            </a:r>
            <a:r>
              <a:rPr lang="en-US" altLang="ko-KR" sz="1000" dirty="0" smtClean="0"/>
              <a:t>.</a:t>
            </a:r>
            <a:endParaRPr lang="ko-KR" altLang="en-US" sz="1000" dirty="0"/>
          </a:p>
        </p:txBody>
      </p:sp>
      <p:sp>
        <p:nvSpPr>
          <p:cNvPr id="346" name="TextBox 345"/>
          <p:cNvSpPr txBox="1"/>
          <p:nvPr/>
        </p:nvSpPr>
        <p:spPr>
          <a:xfrm>
            <a:off x="3294317" y="5550737"/>
            <a:ext cx="12458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한 손에</a:t>
            </a:r>
            <a:endParaRPr lang="en-US" altLang="ko-KR" sz="1000" dirty="0" smtClean="0"/>
          </a:p>
          <a:p>
            <a:r>
              <a:rPr lang="ko-KR" altLang="en-US" sz="1000" dirty="0" smtClean="0"/>
              <a:t>꿀 통을 들고 있다</a:t>
            </a:r>
            <a:r>
              <a:rPr lang="en-US" altLang="ko-KR" sz="1000" dirty="0" smtClean="0"/>
              <a:t>.</a:t>
            </a:r>
            <a:endParaRPr lang="ko-KR" altLang="en-US" sz="1000" dirty="0"/>
          </a:p>
        </p:txBody>
      </p:sp>
      <p:sp>
        <p:nvSpPr>
          <p:cNvPr id="347" name="TextBox 346"/>
          <p:cNvSpPr txBox="1"/>
          <p:nvPr/>
        </p:nvSpPr>
        <p:spPr>
          <a:xfrm>
            <a:off x="8613036" y="3551647"/>
            <a:ext cx="21499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둘 다 귀여운 천 배낭을 매고 있다</a:t>
            </a:r>
            <a:r>
              <a:rPr lang="en-US" altLang="ko-KR" sz="1000" dirty="0" smtClean="0"/>
              <a:t>.</a:t>
            </a:r>
            <a:endParaRPr lang="ko-KR" altLang="en-US" sz="1000" dirty="0"/>
          </a:p>
        </p:txBody>
      </p:sp>
      <p:cxnSp>
        <p:nvCxnSpPr>
          <p:cNvPr id="348" name="직선 화살표 연결선 347"/>
          <p:cNvCxnSpPr/>
          <p:nvPr/>
        </p:nvCxnSpPr>
        <p:spPr>
          <a:xfrm flipH="1">
            <a:off x="7808686" y="3280229"/>
            <a:ext cx="914400" cy="1973942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15" name="Picture 10" descr="ìí ê°ë°© ì¼ë¬ì¤í¸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05" t="13846" r="15410" b="13385"/>
          <a:stretch/>
        </p:blipFill>
        <p:spPr bwMode="auto">
          <a:xfrm>
            <a:off x="6700540" y="5895941"/>
            <a:ext cx="785840" cy="824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7715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"/>
          <p:cNvSpPr txBox="1">
            <a:spLocks/>
          </p:cNvSpPr>
          <p:nvPr/>
        </p:nvSpPr>
        <p:spPr>
          <a:xfrm>
            <a:off x="0" y="1330"/>
            <a:ext cx="12192000" cy="7331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2000" dirty="0" smtClean="0"/>
              <a:t>소풍을 간 곰 형제 </a:t>
            </a:r>
            <a:r>
              <a:rPr lang="en-US" altLang="ko-KR" sz="2000" dirty="0" smtClean="0"/>
              <a:t>– </a:t>
            </a:r>
            <a:r>
              <a:rPr lang="ko-KR" altLang="en-US" sz="2000" smtClean="0"/>
              <a:t>애니메이션</a:t>
            </a:r>
            <a:endParaRPr lang="ko-KR" altLang="en-US" sz="2000" dirty="0"/>
          </a:p>
        </p:txBody>
      </p:sp>
      <p:sp>
        <p:nvSpPr>
          <p:cNvPr id="25" name="TextBox 24"/>
          <p:cNvSpPr txBox="1"/>
          <p:nvPr/>
        </p:nvSpPr>
        <p:spPr>
          <a:xfrm>
            <a:off x="371475" y="1092125"/>
            <a:ext cx="20537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걷기</a:t>
            </a:r>
            <a:endParaRPr lang="en-US" altLang="ko-KR" sz="1000" dirty="0" smtClean="0"/>
          </a:p>
          <a:p>
            <a:r>
              <a:rPr lang="en-US" altLang="ko-KR" sz="1000" dirty="0" smtClean="0"/>
              <a:t>2</a:t>
            </a:r>
            <a:r>
              <a:rPr lang="ko-KR" altLang="en-US" sz="1000" smtClean="0"/>
              <a:t>족보행으로 걷기 </a:t>
            </a:r>
            <a:r>
              <a:rPr lang="en-US" altLang="ko-KR" sz="1000" dirty="0" smtClean="0"/>
              <a:t>/ </a:t>
            </a:r>
            <a:r>
              <a:rPr lang="ko-KR" altLang="en-US" sz="1000" smtClean="0"/>
              <a:t>뛰기를 한다</a:t>
            </a:r>
            <a:r>
              <a:rPr lang="en-US" altLang="ko-KR" sz="1000" dirty="0" smtClean="0"/>
              <a:t>.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996918" y="1463600"/>
            <a:ext cx="339387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대기 </a:t>
            </a:r>
            <a:r>
              <a:rPr lang="en-US" altLang="ko-KR" sz="1000" dirty="0" smtClean="0"/>
              <a:t>: </a:t>
            </a:r>
            <a:r>
              <a:rPr lang="ko-KR" altLang="en-US" sz="1000" smtClean="0"/>
              <a:t>바닥에 털썩 주저 앉아서 뭔가를 곰곰히 생각한다</a:t>
            </a:r>
            <a:r>
              <a:rPr lang="en-US" altLang="ko-KR" sz="1000" dirty="0" smtClean="0"/>
              <a:t>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996917" y="4084303"/>
            <a:ext cx="42424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상호액션 </a:t>
            </a:r>
            <a:r>
              <a:rPr lang="en-US" altLang="ko-KR" sz="1000" dirty="0" smtClean="0"/>
              <a:t>:</a:t>
            </a:r>
            <a:br>
              <a:rPr lang="en-US" altLang="ko-KR" sz="1000" dirty="0" smtClean="0"/>
            </a:br>
            <a:r>
              <a:rPr lang="ko-KR" altLang="en-US" sz="1000" smtClean="0"/>
              <a:t>유저 캐릭터 주위에 나비가 날아다니자 유저 캐릭터와 곰이 넋 놓고 나비를 바라본다</a:t>
            </a:r>
            <a:r>
              <a:rPr lang="en-US" altLang="ko-KR" sz="1000" dirty="0" smtClean="0"/>
              <a:t>. </a:t>
            </a:r>
            <a:r>
              <a:rPr lang="ko-KR" altLang="en-US" sz="1000" smtClean="0"/>
              <a:t>이후 나비가 곰</a:t>
            </a:r>
            <a:r>
              <a:rPr lang="en-US" altLang="ko-KR" sz="1000" dirty="0" smtClean="0"/>
              <a:t>(</a:t>
            </a:r>
            <a:r>
              <a:rPr lang="ko-KR" altLang="en-US" sz="1000" smtClean="0"/>
              <a:t>형</a:t>
            </a:r>
            <a:r>
              <a:rPr lang="en-US" altLang="ko-KR" sz="1000" dirty="0" smtClean="0"/>
              <a:t>) </a:t>
            </a:r>
            <a:r>
              <a:rPr lang="ko-KR" altLang="en-US" sz="1000" smtClean="0"/>
              <a:t>머리 위에 앉았다가 다시 날아가자 곰이 그 날아가는 모습을 보며 박수를 친다</a:t>
            </a:r>
            <a:r>
              <a:rPr lang="en-US" altLang="ko-KR" sz="1000" dirty="0" smtClean="0"/>
              <a:t>.</a:t>
            </a:r>
            <a:endParaRPr lang="ko-KR" altLang="en-US" sz="1000" dirty="0"/>
          </a:p>
        </p:txBody>
      </p:sp>
      <p:pic>
        <p:nvPicPr>
          <p:cNvPr id="3" name="Picture 2" descr="í¸ ìê°ì ëí ì´ë¯¸ì§ ê²ìê²°ê³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5000" y="1709821"/>
            <a:ext cx="1301750" cy="1989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01253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2658</TotalTime>
  <Words>300</Words>
  <Application>Microsoft Office PowerPoint</Application>
  <PresentationFormat>와이드스크린</PresentationFormat>
  <Paragraphs>39</Paragraphs>
  <Slides>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0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안명선</dc:creator>
  <cp:lastModifiedBy>안명선</cp:lastModifiedBy>
  <cp:revision>221</cp:revision>
  <dcterms:created xsi:type="dcterms:W3CDTF">2019-03-14T13:01:25Z</dcterms:created>
  <dcterms:modified xsi:type="dcterms:W3CDTF">2019-06-03T08:46:46Z</dcterms:modified>
</cp:coreProperties>
</file>